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2" r:id="rId1"/>
  </p:sldMasterIdLst>
  <p:notesMasterIdLst>
    <p:notesMasterId r:id="rId28"/>
  </p:notesMasterIdLst>
  <p:sldIdLst>
    <p:sldId id="280" r:id="rId2"/>
    <p:sldId id="281" r:id="rId3"/>
    <p:sldId id="258" r:id="rId4"/>
    <p:sldId id="275" r:id="rId5"/>
    <p:sldId id="260" r:id="rId6"/>
    <p:sldId id="261" r:id="rId7"/>
    <p:sldId id="282" r:id="rId8"/>
    <p:sldId id="285" r:id="rId9"/>
    <p:sldId id="291" r:id="rId10"/>
    <p:sldId id="287" r:id="rId11"/>
    <p:sldId id="292" r:id="rId12"/>
    <p:sldId id="288" r:id="rId13"/>
    <p:sldId id="286" r:id="rId14"/>
    <p:sldId id="263" r:id="rId15"/>
    <p:sldId id="290" r:id="rId16"/>
    <p:sldId id="283" r:id="rId17"/>
    <p:sldId id="284" r:id="rId18"/>
    <p:sldId id="270" r:id="rId19"/>
    <p:sldId id="289" r:id="rId20"/>
    <p:sldId id="266" r:id="rId21"/>
    <p:sldId id="265" r:id="rId22"/>
    <p:sldId id="272" r:id="rId23"/>
    <p:sldId id="276" r:id="rId24"/>
    <p:sldId id="273" r:id="rId25"/>
    <p:sldId id="274" r:id="rId26"/>
    <p:sldId id="271" r:id="rId27"/>
  </p:sldIdLst>
  <p:sldSz cx="11887200" cy="6858000"/>
  <p:notesSz cx="6858000" cy="9144000"/>
  <p:defaultTextStyle>
    <a:defPPr>
      <a:defRPr lang="en-US"/>
    </a:defPPr>
    <a:lvl1pPr marL="0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35520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71042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606562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142084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77604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213127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748649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284170" algn="l" defTabSz="5355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9" autoAdjust="0"/>
    <p:restoredTop sz="86478" autoAdjust="0"/>
  </p:normalViewPr>
  <p:slideViewPr>
    <p:cSldViewPr>
      <p:cViewPr varScale="1">
        <p:scale>
          <a:sx n="71" d="100"/>
          <a:sy n="71" d="100"/>
        </p:scale>
        <p:origin x="-606" y="-108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05154-08A1-4399-BDEB-50E5AC101DB1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2A20C-7421-4FD9-B0AD-14CB2D9D0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5520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042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6562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2084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7604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3127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8649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84170" algn="l" defTabSz="10710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2A20C-7421-4FD9-B0AD-14CB2D9D001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0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2A20C-7421-4FD9-B0AD-14CB2D9D001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8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6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04100" y="293688"/>
            <a:ext cx="3477418" cy="6240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847" y="293688"/>
            <a:ext cx="10234137" cy="6240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9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3"/>
            <a:ext cx="1010412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6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5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1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5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3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29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15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01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87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844" y="1706563"/>
            <a:ext cx="6855778" cy="482758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5740" y="1706563"/>
            <a:ext cx="6855778" cy="482758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6"/>
            <a:ext cx="5252244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96" indent="0">
              <a:buNone/>
              <a:defRPr sz="2400" b="1"/>
            </a:lvl2pPr>
            <a:lvl3pPr marL="1097192" indent="0">
              <a:buNone/>
              <a:defRPr sz="2200" b="1"/>
            </a:lvl3pPr>
            <a:lvl4pPr marL="1645788" indent="0">
              <a:buNone/>
              <a:defRPr sz="1900" b="1"/>
            </a:lvl4pPr>
            <a:lvl5pPr marL="2194385" indent="0">
              <a:buNone/>
              <a:defRPr sz="1900" b="1"/>
            </a:lvl5pPr>
            <a:lvl6pPr marL="2742982" indent="0">
              <a:buNone/>
              <a:defRPr sz="1900" b="1"/>
            </a:lvl6pPr>
            <a:lvl7pPr marL="3291576" indent="0">
              <a:buNone/>
              <a:defRPr sz="1900" b="1"/>
            </a:lvl7pPr>
            <a:lvl8pPr marL="3840173" indent="0">
              <a:buNone/>
              <a:defRPr sz="1900" b="1"/>
            </a:lvl8pPr>
            <a:lvl9pPr marL="438877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8"/>
            <a:ext cx="5252244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6"/>
            <a:ext cx="525430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96" indent="0">
              <a:buNone/>
              <a:defRPr sz="2400" b="1"/>
            </a:lvl2pPr>
            <a:lvl3pPr marL="1097192" indent="0">
              <a:buNone/>
              <a:defRPr sz="2200" b="1"/>
            </a:lvl3pPr>
            <a:lvl4pPr marL="1645788" indent="0">
              <a:buNone/>
              <a:defRPr sz="1900" b="1"/>
            </a:lvl4pPr>
            <a:lvl5pPr marL="2194385" indent="0">
              <a:buNone/>
              <a:defRPr sz="1900" b="1"/>
            </a:lvl5pPr>
            <a:lvl6pPr marL="2742982" indent="0">
              <a:buNone/>
              <a:defRPr sz="1900" b="1"/>
            </a:lvl6pPr>
            <a:lvl7pPr marL="3291576" indent="0">
              <a:buNone/>
              <a:defRPr sz="1900" b="1"/>
            </a:lvl7pPr>
            <a:lvl8pPr marL="3840173" indent="0">
              <a:buNone/>
              <a:defRPr sz="1900" b="1"/>
            </a:lvl8pPr>
            <a:lvl9pPr marL="438877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8"/>
            <a:ext cx="525430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8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6" y="273053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4" y="1435103"/>
            <a:ext cx="3910807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8596" indent="0">
              <a:buNone/>
              <a:defRPr sz="1400"/>
            </a:lvl2pPr>
            <a:lvl3pPr marL="1097192" indent="0">
              <a:buNone/>
              <a:defRPr sz="1200"/>
            </a:lvl3pPr>
            <a:lvl4pPr marL="1645788" indent="0">
              <a:buNone/>
              <a:defRPr sz="1100"/>
            </a:lvl4pPr>
            <a:lvl5pPr marL="2194385" indent="0">
              <a:buNone/>
              <a:defRPr sz="1100"/>
            </a:lvl5pPr>
            <a:lvl6pPr marL="2742982" indent="0">
              <a:buNone/>
              <a:defRPr sz="1100"/>
            </a:lvl6pPr>
            <a:lvl7pPr marL="3291576" indent="0">
              <a:buNone/>
              <a:defRPr sz="1100"/>
            </a:lvl7pPr>
            <a:lvl8pPr marL="3840173" indent="0">
              <a:buNone/>
              <a:defRPr sz="1100"/>
            </a:lvl8pPr>
            <a:lvl9pPr marL="438877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3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8596" indent="0">
              <a:buNone/>
              <a:defRPr sz="3400"/>
            </a:lvl2pPr>
            <a:lvl3pPr marL="1097192" indent="0">
              <a:buNone/>
              <a:defRPr sz="2900"/>
            </a:lvl3pPr>
            <a:lvl4pPr marL="1645788" indent="0">
              <a:buNone/>
              <a:defRPr sz="2400"/>
            </a:lvl4pPr>
            <a:lvl5pPr marL="2194385" indent="0">
              <a:buNone/>
              <a:defRPr sz="2400"/>
            </a:lvl5pPr>
            <a:lvl6pPr marL="2742982" indent="0">
              <a:buNone/>
              <a:defRPr sz="2400"/>
            </a:lvl6pPr>
            <a:lvl7pPr marL="3291576" indent="0">
              <a:buNone/>
              <a:defRPr sz="2400"/>
            </a:lvl7pPr>
            <a:lvl8pPr marL="3840173" indent="0">
              <a:buNone/>
              <a:defRPr sz="2400"/>
            </a:lvl8pPr>
            <a:lvl9pPr marL="438877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41"/>
            <a:ext cx="713232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8596" indent="0">
              <a:buNone/>
              <a:defRPr sz="1400"/>
            </a:lvl2pPr>
            <a:lvl3pPr marL="1097192" indent="0">
              <a:buNone/>
              <a:defRPr sz="1200"/>
            </a:lvl3pPr>
            <a:lvl4pPr marL="1645788" indent="0">
              <a:buNone/>
              <a:defRPr sz="1100"/>
            </a:lvl4pPr>
            <a:lvl5pPr marL="2194385" indent="0">
              <a:buNone/>
              <a:defRPr sz="1100"/>
            </a:lvl5pPr>
            <a:lvl6pPr marL="2742982" indent="0">
              <a:buNone/>
              <a:defRPr sz="1100"/>
            </a:lvl6pPr>
            <a:lvl7pPr marL="3291576" indent="0">
              <a:buNone/>
              <a:defRPr sz="1100"/>
            </a:lvl7pPr>
            <a:lvl8pPr marL="3840173" indent="0">
              <a:buNone/>
              <a:defRPr sz="1100"/>
            </a:lvl8pPr>
            <a:lvl9pPr marL="438877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6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109718" tIns="54860" rIns="109718" bIns="548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0"/>
            <a:ext cx="10698480" cy="4525963"/>
          </a:xfrm>
          <a:prstGeom prst="rect">
            <a:avLst/>
          </a:prstGeom>
        </p:spPr>
        <p:txBody>
          <a:bodyPr vert="horz" lIns="109718" tIns="54860" rIns="109718" bIns="548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3"/>
            <a:ext cx="2773680" cy="365125"/>
          </a:xfrm>
          <a:prstGeom prst="rect">
            <a:avLst/>
          </a:prstGeom>
        </p:spPr>
        <p:txBody>
          <a:bodyPr vert="horz" lIns="109718" tIns="54860" rIns="109718" bIns="5486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F3372-AADB-49FD-8825-DC433FB08BEF}" type="datetimeFigureOut">
              <a:rPr lang="en-US" smtClean="0"/>
              <a:pPr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3"/>
            <a:ext cx="3764280" cy="365125"/>
          </a:xfrm>
          <a:prstGeom prst="rect">
            <a:avLst/>
          </a:prstGeom>
        </p:spPr>
        <p:txBody>
          <a:bodyPr vert="horz" lIns="109718" tIns="54860" rIns="109718" bIns="5486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3"/>
            <a:ext cx="2773680" cy="365125"/>
          </a:xfrm>
          <a:prstGeom prst="rect">
            <a:avLst/>
          </a:prstGeom>
        </p:spPr>
        <p:txBody>
          <a:bodyPr vert="horz" lIns="109718" tIns="54860" rIns="109718" bIns="5486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5E140-48C1-4095-83EF-AD582CE74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3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ctr" defTabSz="109719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46" indent="-411446" algn="l" defTabSz="109719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468" indent="-342874" algn="l" defTabSz="109719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" y="2965244"/>
            <a:ext cx="11879405" cy="3822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1887200" cy="3154702"/>
          </a:xfrm>
          <a:prstGeom prst="rect">
            <a:avLst/>
          </a:prstGeom>
          <a:solidFill>
            <a:srgbClr val="FF0000"/>
          </a:solidFill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bn-BD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199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0" y="0"/>
            <a:ext cx="11887200" cy="3385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(ক) বৃষ্টিপাত জনিত  ভূমিক্ষয়ঃ-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বৃষ্টিপাতের কারণে প্রতি বছর আমাদের দেশে ব্যাপক ভূমিক্ষয় হয়ে থাকে। বূষ্টিপাতের ফলে মাটির উপরি ভাগের কণাগুলি আলগা হয়ে যায়।  ফলে মাটি এক স্থান থেকে অন্য স্থানে চলে যায়।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নিচে বৃষ্টিপাতের কারণে ভূমিক্ষয় গুলি আলোচনা করা হইলঃ-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2259" r="1408" b="4795"/>
          <a:stretch/>
        </p:blipFill>
        <p:spPr>
          <a:xfrm>
            <a:off x="0" y="3417739"/>
            <a:ext cx="11887200" cy="3440261"/>
          </a:xfrm>
          <a:prstGeom prst="rect">
            <a:avLst/>
          </a:prstGeom>
          <a:ln w="635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153401" y="6148266"/>
            <a:ext cx="3733800" cy="677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37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বৃষ্টিপাত</a:t>
            </a:r>
            <a:r>
              <a:rPr lang="en-US" sz="37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জনিত</a:t>
            </a:r>
            <a:r>
              <a:rPr lang="en-US" sz="37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</a:t>
            </a:r>
            <a:r>
              <a:rPr lang="en-US" sz="37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7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7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496"/>
            <a:ext cx="1188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</a:t>
            </a:r>
            <a:r>
              <a:rPr lang="bn-IN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আস্তরণ ভূমিক্ষয়ঃ- </a:t>
            </a:r>
          </a:p>
          <a:p>
            <a:r>
              <a:rPr lang="bn-IN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যখন বৃষ্টির পানি 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বা সেচের পানি উঁচু স্থান থেকে ঢাল বেয়ে নিচের দিকে প্রবাহিত হয় তখন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জমির উপরিভাগের নরম 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অংশ কেটে পাতলা আবরণের মত চলে যায়। একেই </a:t>
            </a:r>
            <a:r>
              <a:rPr lang="bn-IN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আস্তরণ </a:t>
            </a:r>
            <a:r>
              <a:rPr lang="bn-IN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 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বলে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4538" r="1061" b="4538"/>
          <a:stretch/>
        </p:blipFill>
        <p:spPr>
          <a:xfrm>
            <a:off x="0" y="3466816"/>
            <a:ext cx="11885054" cy="337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flipH="1">
            <a:off x="8608456" y="6007374"/>
            <a:ext cx="327659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আস্তরণ ভূমিক্ষয়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112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887200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(</a:t>
            </a:r>
            <a:r>
              <a:rPr lang="en-US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¡¡</a:t>
            </a:r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রিলে ভূমিক্ষয়ঃ- </a:t>
            </a:r>
            <a:endParaRPr lang="bn-IN" sz="28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     রিলে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ভূমিক্ষয় হলো আস্তরণ ভূমিক্ষয়ের দ্বিতীয় ধাপ। প্রচুর বৃষ্টিপাতের ফলে ঢালু জমির  উপরিভাগে  হাতের রেখার মত লম্বালম্বি ভাবে রেখা  সৃষ্টি করে। রেখা গুলি দৈর্ঘে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ও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প্রস্থে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9700" r="6332" b="5643"/>
          <a:stretch/>
        </p:blipFill>
        <p:spPr>
          <a:xfrm>
            <a:off x="0" y="3970318"/>
            <a:ext cx="11887200" cy="2910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44495" y="6101264"/>
            <a:ext cx="29565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রিলে 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7708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3" y="15040"/>
            <a:ext cx="1188720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(</a:t>
            </a:r>
            <a:r>
              <a:rPr lang="en-US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¡¡¡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 </a:t>
            </a:r>
            <a:r>
              <a:rPr lang="en-US" sz="48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নালা</a:t>
            </a:r>
            <a:r>
              <a:rPr lang="en-US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লি ভূমিক্ষয়ঃ-</a:t>
            </a: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এই ভূমিক্ষয় আস্তরণ ভূমিক্ষয়ের ৩য় ধাপ।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দীর্ঘকাল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রিল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ভূমিক্ষয়ের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নালা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গুলি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দৈর্ঘ্য ও প্রস্থে বড় হইতে থাকে। এক সময় নালা গুলি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ছো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ট নদীর মত দেখায়।</a:t>
            </a:r>
          </a:p>
          <a:p>
            <a:r>
              <a:rPr lang="bn-IN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v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নদীভাঙ্গনঃ-</a:t>
            </a:r>
          </a:p>
          <a:p>
            <a:r>
              <a:rPr lang="bn-IN" sz="5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নদীভাঙ্গন বাংলাদেশের ভূমিক্ষয়ের একটি উল্লেখযোগ্য কারণ। প্রতি বছর আমাদের দেশে নদীভাঙ্গনে শত শত হেক্ট্রর জমি নদী গর্ভে চলে যায়। 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চল একটি ভিডিও দেখি----</a:t>
            </a:r>
            <a:endParaRPr lang="bn-IN" sz="5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endParaRPr lang="en-US" sz="3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195119"/>
              </p:ext>
            </p:extLst>
          </p:nvPr>
        </p:nvGraphicFramePr>
        <p:xfrm>
          <a:off x="7391400" y="5867400"/>
          <a:ext cx="914400" cy="72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1400" y="5867400"/>
                        <a:ext cx="914400" cy="723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88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887200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(খ) বায়ুপ্রবাহজনিত ভূমিক্ষয়ঃ-</a:t>
            </a:r>
            <a:endParaRPr lang="bn-IN" sz="54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      গতিশীল বায়ু প্রবাহ ধারা এক স্থানের মাটি অন্যত্র বয়ে নেয়ার প্রক্রিয়াকে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বায়ু প্রবাহ জনিত ভূমিক্ষয়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বলে।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এলাকায়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গাছ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পালা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বৃষ্টি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পাত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সেই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এলাকায়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বায়ু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প্রবাহ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জনিত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ভূমিক্ষয়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বেশী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endParaRPr lang="bn-IN" sz="4400" dirty="0">
              <a:latin typeface="NikoshBAN" pitchFamily="2" charset="0"/>
              <a:cs typeface="NikoshBAN" pitchFamily="2" charset="0"/>
            </a:endParaRPr>
          </a:p>
          <a:p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3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72" y="1162"/>
            <a:ext cx="118700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n-IN" sz="60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IN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 মানুষ্য কর্তৃক ভূমিক্ষয়ঃ-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bn-IN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    খাদ্য উৎপাদনের 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জন্য মানুষ মাটিকে যথেচ্ছা ব্যবহার করে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আসছে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। এর ফলে ভূমিক্ষয় হচ্ছে। ভূমি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কর্ষণ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সেচ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নিষ্কাশন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মূ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ল অংশ। এই কাজ গুলি দারা ভূমিক্ষয় হচ্ছে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IN" sz="4800" dirty="0" smtClean="0">
              <a:latin typeface="NikoshBAN" pitchFamily="2" charset="0"/>
              <a:cs typeface="NikoshBAN" pitchFamily="2" charset="0"/>
            </a:endParaRPr>
          </a:p>
          <a:p>
            <a:endParaRPr lang="bn-IN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5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47"/>
            <a:ext cx="11887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             </a:t>
            </a:r>
          </a:p>
          <a:p>
            <a:endParaRPr lang="en-US" sz="6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                     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endParaRPr lang="en-US" sz="6600" dirty="0"/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                        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  <a:p>
            <a:endParaRPr lang="bn-IN" sz="6600" dirty="0" smtClean="0"/>
          </a:p>
          <a:p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bn-IN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" y="1363167"/>
            <a:ext cx="11049000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5410200" y="714375"/>
            <a:ext cx="838200" cy="649378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316011" y="1545863"/>
            <a:ext cx="838200" cy="392905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9988445" y="1545862"/>
            <a:ext cx="838200" cy="392906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46385" y="3255873"/>
            <a:ext cx="838200" cy="392906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236092" y="3253742"/>
            <a:ext cx="838200" cy="392906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084913" y="2500312"/>
            <a:ext cx="838200" cy="551196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670" y="3051508"/>
            <a:ext cx="6858000" cy="1669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296400" y="1938768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>
                <a:latin typeface="NikoshBAN" pitchFamily="2" charset="0"/>
                <a:cs typeface="NikoshBAN" pitchFamily="2" charset="0"/>
              </a:rPr>
              <a:t>মানুষ্য ভূমিক্ষয় 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266701" y="4868620"/>
            <a:ext cx="11213267" cy="1712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0412825" y="5097422"/>
            <a:ext cx="838200" cy="802794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6244531" y="5087814"/>
            <a:ext cx="838200" cy="744083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546764" y="5076206"/>
            <a:ext cx="838200" cy="766301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36635" y="5087813"/>
            <a:ext cx="838200" cy="699322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6700" y="19387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ভূমিক্ষয়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3653487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বৃষ্টিপাত জনিত  ভূমিক্ষয় </a:t>
            </a:r>
            <a:endParaRPr lang="en-US" sz="3600" dirty="0"/>
          </a:p>
        </p:txBody>
      </p:sp>
      <p:sp>
        <p:nvSpPr>
          <p:cNvPr id="26" name="Rectangle 25"/>
          <p:cNvSpPr/>
          <p:nvPr/>
        </p:nvSpPr>
        <p:spPr>
          <a:xfrm>
            <a:off x="4868016" y="3682404"/>
            <a:ext cx="3887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বায়ুপ্রবাহ জনিত ভূমিক্ষয়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6670" y="5787136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আস্তরন ভূমিক্ষয়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238500" y="5900217"/>
            <a:ext cx="191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রিল ভূমিক্ষয়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4540" y="5842508"/>
            <a:ext cx="208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নালা ভূমিক্ষয়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80003" y="5900216"/>
            <a:ext cx="1946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নদী ভাঙ্গন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" y="-84633"/>
            <a:ext cx="11860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একনজরে ভূমিক্ষয়ের প্রকারভেদ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584585" y="4143376"/>
            <a:ext cx="685800" cy="729374"/>
          </a:xfrm>
          <a:prstGeom prst="downArrow">
            <a:avLst>
              <a:gd name="adj1" fmla="val 50000"/>
              <a:gd name="adj2" fmla="val 69672"/>
            </a:avLst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  <p:bldP spid="26" grpId="0"/>
      <p:bldP spid="3" grpId="0"/>
      <p:bldP spid="9" grpId="0"/>
      <p:bldP spid="11" grpId="0"/>
      <p:bldP spid="25" grpId="0"/>
      <p:bldP spid="27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9" y="6495"/>
            <a:ext cx="118872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ভূমিক্ষয়ের ক্ষতির </a:t>
            </a:r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দিক গুলি </a:t>
            </a:r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হলোঃ-</a:t>
            </a:r>
            <a:endParaRPr lang="bn-IN" sz="66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   </a:t>
            </a:r>
            <a:endParaRPr lang="en-US" sz="36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        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ভুমিক্ষয়ের ফলে জমির পুষ্টি সমৃদ্ধ উপরিস্তরের মাটি অন্যত্র চলে        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         যায়। ফলে মাটির উর্বরতা কমে যায়।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        ভূমিক্ষয়ের ফলে মাটিতে ফলের পুষ্টি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অভাব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দেয়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           ফলে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নদী-নালা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খাল-বিল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        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প্রবাত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উর্বর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মানে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সভ্যতার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31612" y="2438400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>
            <a:off x="-12392" y="3622638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>
            <a:off x="15513" y="4267200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>
            <a:off x="15513" y="4912648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887200" cy="15854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9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দলীয় </a:t>
            </a:r>
            <a:r>
              <a:rPr lang="bn-BD" sz="9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9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97790"/>
            <a:ext cx="11887200" cy="57712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just"/>
            <a:endParaRPr lang="bn-IN" sz="5600" b="1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IN" sz="56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IN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প্রতিটি দল </a:t>
            </a:r>
            <a:r>
              <a:rPr lang="bn-BD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ভূমিক্ষয়ের </a:t>
            </a:r>
            <a:r>
              <a:rPr lang="bn-IN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ফলে </a:t>
            </a:r>
            <a:r>
              <a:rPr lang="bn-IN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২টি করে   </a:t>
            </a:r>
            <a:r>
              <a:rPr lang="bn-IN" sz="7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মাটির </a:t>
            </a:r>
            <a:r>
              <a:rPr lang="bn-IN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ক্ষতি লিখ।</a:t>
            </a:r>
            <a:r>
              <a:rPr lang="bn-BD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just"/>
            <a:endParaRPr lang="bn-IN" sz="5600" b="1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endParaRPr lang="bn-IN" sz="56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1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781" y="-25978"/>
            <a:ext cx="118872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IN" sz="48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8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ভূমিক্ষয়ের কারণঃ-</a:t>
            </a:r>
          </a:p>
          <a:p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নিচে</a:t>
            </a:r>
            <a:r>
              <a:rPr lang="bn-IN" sz="7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ভূমিক্ষ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য়ের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আটটি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উল্লেখ করা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ঃ-</a:t>
            </a:r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বৃষ্টিপা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ত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¡¡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ভূমি ঢাল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¡¡¡</a:t>
            </a:r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মাটির প্রকৃতি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(¡v)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শস্যের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প্রকৃতি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(v)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err="1" smtClean="0">
                <a:latin typeface="NikoshBAN" pitchFamily="2" charset="0"/>
                <a:cs typeface="NikoshBAN" pitchFamily="2" charset="0"/>
              </a:rPr>
              <a:t>জ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মি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চাষের</a:t>
            </a:r>
            <a:r>
              <a:rPr lang="bn-IN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পদ্ধতি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(v¡)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নিবিড় চাষ  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(v¡¡)</a:t>
            </a:r>
            <a:r>
              <a:rPr lang="bn-IN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য়ু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(v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¡¡¡)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কার্যাবলি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ভূমিক্ষয় ।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16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1887200" cy="13290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3" tIns="45716" rIns="91433" bIns="45716" numCol="1">
            <a:prstTxWarp prst="textStop">
              <a:avLst/>
            </a:prstTxWarp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r>
              <a:rPr lang="en-US" sz="6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0" t="4975" r="35522" b="17413"/>
          <a:stretch/>
        </p:blipFill>
        <p:spPr>
          <a:xfrm rot="900580">
            <a:off x="487335" y="2039491"/>
            <a:ext cx="4785914" cy="401901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 rot="905935">
            <a:off x="5938389" y="2054496"/>
            <a:ext cx="5452013" cy="40539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3" tIns="45716" rIns="91433" bIns="45716">
            <a:normAutofit fontScale="92500" lnSpcReduction="10000"/>
          </a:bodyPr>
          <a:lstStyle>
            <a:lvl1pPr marL="642677" indent="-482008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017572" indent="-332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28199" indent="-267782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585270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10207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67277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302926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38574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74222" indent="-214226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BD" sz="4400" b="1" dirty="0">
                <a:latin typeface="NikoshBAN" pitchFamily="2" charset="0"/>
                <a:cs typeface="NikoshBAN" pitchFamily="2" charset="0"/>
              </a:rPr>
              <a:t> </a:t>
            </a:r>
            <a:endParaRPr lang="bn-IN" sz="4400" b="1" dirty="0"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endParaRPr lang="bn-IN" sz="4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সিরাজুল</a:t>
            </a:r>
            <a:r>
              <a:rPr lang="en-US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ইসলাম</a:t>
            </a:r>
            <a:r>
              <a:rPr lang="en-US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সহকারি</a:t>
            </a:r>
            <a:r>
              <a:rPr lang="en-US" sz="32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       </a:t>
            </a:r>
            <a:endParaRPr lang="en-US" sz="32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মোটবী</a:t>
            </a:r>
            <a:r>
              <a:rPr lang="en-US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লস্করহাট</a:t>
            </a:r>
            <a:r>
              <a:rPr lang="en-US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, </a:t>
            </a:r>
            <a:r>
              <a:rPr lang="en-US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ফে</a:t>
            </a:r>
            <a:r>
              <a:rPr lang="bn-IN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4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4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7200" b="1" dirty="0">
              <a:latin typeface="NikoshBAN" pitchFamily="2" charset="0"/>
              <a:cs typeface="NikoshBAN" pitchFamily="2" charset="0"/>
            </a:endParaRPr>
          </a:p>
          <a:p>
            <a:pPr algn="ctr">
              <a:buFont typeface="Wingdings 2"/>
              <a:buNone/>
            </a:pPr>
            <a:endParaRPr lang="bn-BD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1" y="0"/>
            <a:ext cx="11873345" cy="11853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7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</a:t>
            </a:r>
            <a:r>
              <a:rPr lang="en-US" sz="7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য়</a:t>
            </a:r>
            <a:r>
              <a:rPr lang="bn-IN" sz="7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রোধে করনিয় কী?</a:t>
            </a:r>
            <a:endParaRPr lang="en-US" sz="7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783" y="1169732"/>
            <a:ext cx="11901055" cy="51556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r>
              <a:rPr lang="bn-IN" dirty="0" smtClean="0"/>
              <a:t>                          </a:t>
            </a:r>
            <a:r>
              <a:rPr lang="bn-IN" dirty="0" smtClean="0"/>
              <a:t>  </a:t>
            </a:r>
          </a:p>
          <a:p>
            <a:r>
              <a:rPr lang="bn-IN" dirty="0"/>
              <a:t> </a:t>
            </a:r>
            <a:r>
              <a:rPr lang="bn-IN" dirty="0" smtClean="0"/>
              <a:t>                         </a:t>
            </a:r>
            <a:r>
              <a:rPr lang="bn-IN" dirty="0" smtClean="0"/>
              <a:t> 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পানি প্রবাহ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হ্রাস করা।</a:t>
            </a:r>
            <a:r>
              <a:rPr lang="bn-IN" sz="4400" dirty="0" smtClean="0"/>
              <a:t>   </a:t>
            </a:r>
          </a:p>
          <a:p>
            <a:r>
              <a:rPr lang="bn-IN" sz="4400" dirty="0"/>
              <a:t> </a:t>
            </a:r>
            <a:r>
              <a:rPr lang="bn-IN" sz="4400" dirty="0" smtClean="0"/>
              <a:t>          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পানি নিস্কাশনের সুবন্দোবস্ত করা।</a:t>
            </a:r>
          </a:p>
          <a:p>
            <a:r>
              <a:rPr lang="bn-IN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            জমিতে</a:t>
            </a:r>
            <a:r>
              <a:rPr lang="bn-IN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জৈব পদার্থের পরিমাণ বৃদ্ধিকরণ।</a:t>
            </a:r>
          </a:p>
          <a:p>
            <a:r>
              <a:rPr lang="bn-IN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            পাহাড়ে ধাপে ধাপে ফসল চাষ করা।</a:t>
            </a:r>
          </a:p>
          <a:p>
            <a:r>
              <a:rPr lang="bn-IN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কন্টোর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পদ্ধতিতে জমি চাষ করা।   </a:t>
            </a:r>
          </a:p>
          <a:p>
            <a:endParaRPr lang="bn-IN" sz="4400" dirty="0">
              <a:latin typeface="NikoshBAN" pitchFamily="2" charset="0"/>
              <a:cs typeface="NikoshBAN" pitchFamily="2" charset="0"/>
            </a:endParaRPr>
          </a:p>
          <a:p>
            <a:endParaRPr lang="bn-IN" sz="44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-20783" y="1600200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>
            <a:off x="-20783" y="2345203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>
            <a:off x="-20783" y="2962918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>
            <a:off x="-20783" y="3643313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-20783" y="4343400"/>
            <a:ext cx="1828800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1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335418"/>
              </p:ext>
            </p:extLst>
          </p:nvPr>
        </p:nvGraphicFramePr>
        <p:xfrm>
          <a:off x="5486400" y="3714750"/>
          <a:ext cx="914400" cy="72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6400" y="3714750"/>
                        <a:ext cx="914400" cy="723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143001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8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চল একটি ভিডিও দেখি----</a:t>
            </a:r>
          </a:p>
        </p:txBody>
      </p:sp>
    </p:spTree>
    <p:extLst>
      <p:ext uri="{BB962C8B-B14F-4D97-AF65-F5344CB8AC3E}">
        <p14:creationId xmlns:p14="http://schemas.microsoft.com/office/powerpoint/2010/main" val="300288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3855" y="19483"/>
            <a:ext cx="11887200" cy="12161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7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855" y="1130766"/>
            <a:ext cx="11873345" cy="62636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ভূমিক্ষয় কী ?</a:t>
            </a: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বৃষ্টিপাত জনিত ভূমিক্ষয়কে কয়টি শ্রেণিতে ভাগ করা হয়েছে?</a:t>
            </a: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ভূমিক্ষয় কত প্রকার?</a:t>
            </a: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ক) ৫       (খ) ৪     (গ)  ৩     (ঘ)  ২ </a:t>
            </a:r>
          </a:p>
          <a:p>
            <a:endParaRPr lang="bn-IN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প্রাথমিক 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পর্যায়ে মাটিকে ক্ষয়ের হাত থেকে রক্ষা করে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-----</a:t>
            </a:r>
            <a:endParaRPr lang="bn-BD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40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খেসারি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ii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) আখ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iii)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মাসকলাই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en-US" sz="40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40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iও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ii </a:t>
            </a:r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40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iiও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iii 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)</a:t>
            </a:r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i 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ও iii   </a:t>
            </a:r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ঘ) i, ii ও iii</a:t>
            </a:r>
            <a:endParaRPr lang="bn-BD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0" y="1254719"/>
            <a:ext cx="1420091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>
            <a:off x="27710" y="2428875"/>
            <a:ext cx="1420091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>
            <a:off x="14831" y="4281178"/>
            <a:ext cx="1420091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>
            <a:off x="0" y="1748481"/>
            <a:ext cx="1392382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8143223">
            <a:off x="6790812" y="2507987"/>
            <a:ext cx="1150503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rot="8143223">
            <a:off x="6615619" y="5522341"/>
            <a:ext cx="1150503" cy="428625"/>
          </a:xfrm>
          <a:prstGeom prst="stripedRightArrow">
            <a:avLst>
              <a:gd name="adj1" fmla="val 25758"/>
              <a:gd name="adj2" fmla="val 146970"/>
            </a:avLst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1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42" y="1188028"/>
            <a:ext cx="4267717" cy="15980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48" y="1086772"/>
            <a:ext cx="4777397" cy="16992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21" y="3071813"/>
            <a:ext cx="4808917" cy="17859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3034"/>
            <a:ext cx="11887199" cy="1031480"/>
          </a:xfrm>
          <a:prstGeom prst="rect">
            <a:avLst/>
          </a:prstGeom>
          <a:noFill/>
        </p:spPr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নিচের </a:t>
            </a:r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কোনটি মানুষ্য কতৃক ভূমিক্ষয় ?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20" y="3071811"/>
            <a:ext cx="4348338" cy="17859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886203" y="1188027"/>
            <a:ext cx="1562101" cy="6005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বৃক্ষ নিধন 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2600" y="1086771"/>
            <a:ext cx="1920244" cy="6005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বন্য</a:t>
            </a:r>
            <a:r>
              <a:rPr lang="en-US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bn-BD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পরবর্তী 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3965" y="4294694"/>
            <a:ext cx="1468623" cy="6005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ঢালু জমি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9800" y="4222559"/>
            <a:ext cx="1487636" cy="677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37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বৃষ্টিপাত</a:t>
            </a:r>
            <a:r>
              <a:rPr lang="bn-BD" sz="3700" dirty="0">
                <a:latin typeface="NikoshBAN" pitchFamily="2" charset="0"/>
                <a:cs typeface="NikoshBAN" pitchFamily="2" charset="0"/>
              </a:rPr>
              <a:t> </a:t>
            </a:r>
            <a:endParaRPr lang="en-US" sz="37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1" y="5857875"/>
            <a:ext cx="434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উত্তরঃ </a:t>
            </a: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বৃক্ষ </a:t>
            </a:r>
            <a:r>
              <a:rPr lang="bn-BD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নিধন </a:t>
            </a:r>
            <a:endParaRPr lang="en-US" sz="4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23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  <p:bldP spid="16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8" y="4332870"/>
            <a:ext cx="11887199" cy="26934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r>
              <a:rPr lang="en-US" sz="7200" b="1" dirty="0" err="1">
                <a:latin typeface="NikoshBAN" pitchFamily="2" charset="0"/>
                <a:cs typeface="NikoshBAN" pitchFamily="2" charset="0"/>
              </a:rPr>
              <a:t>ভূমিক্ষয়</a:t>
            </a:r>
            <a:r>
              <a:rPr lang="en-US" sz="7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>
                <a:latin typeface="NikoshBAN" pitchFamily="2" charset="0"/>
                <a:cs typeface="NikoshBAN" pitchFamily="2" charset="0"/>
              </a:rPr>
              <a:t>রোধে</a:t>
            </a:r>
            <a:r>
              <a:rPr lang="en-US" sz="7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কা</a:t>
            </a:r>
            <a:r>
              <a:rPr lang="bn-BD" sz="7200" b="1" dirty="0">
                <a:latin typeface="NikoshBAN" pitchFamily="2" charset="0"/>
                <a:cs typeface="NikoshBAN" pitchFamily="2" charset="0"/>
              </a:rPr>
              <a:t>র্যকরী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পদক্ষেপ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গ্রহণ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bn-IN" sz="7200" b="1" dirty="0" smtClean="0">
                <a:latin typeface="NikoshBAN" pitchFamily="2" charset="0"/>
                <a:cs typeface="NikoshBAN" pitchFamily="2" charset="0"/>
              </a:rPr>
              <a:t> শিখে ও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7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atin typeface="NikoshBAN" pitchFamily="2" charset="0"/>
                <a:cs typeface="NikoshBAN" pitchFamily="2" charset="0"/>
              </a:rPr>
              <a:t>আনবে</a:t>
            </a:r>
            <a:r>
              <a:rPr lang="bn-BD" sz="96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9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" y="0"/>
            <a:ext cx="11880273" cy="4332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2400" y="1"/>
            <a:ext cx="411480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8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8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11859491" cy="2514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খোদা হাফেজ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" y="2544652"/>
            <a:ext cx="11887200" cy="3289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734" y="5842337"/>
            <a:ext cx="1193569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আ-বা-র </a:t>
            </a:r>
            <a:r>
              <a:rPr lang="en-US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-ও স-ক-ল-</a:t>
            </a:r>
            <a:r>
              <a:rPr lang="en-US" sz="48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কে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গো-লা-পে-র  পা-প-ড়ি-র  শু-ভে-চ্ছা </a:t>
            </a:r>
            <a:endParaRPr lang="en-US" sz="4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1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আবারও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------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28625"/>
            <a:ext cx="4095750" cy="5896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3097791">
            <a:off x="697985" y="3049923"/>
            <a:ext cx="5990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টা</a:t>
            </a:r>
            <a:r>
              <a:rPr lang="bn-IN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টা</a:t>
            </a:r>
            <a:r>
              <a:rPr lang="en-US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,  </a:t>
            </a:r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টা</a:t>
            </a:r>
            <a:r>
              <a:rPr lang="en-US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টা</a:t>
            </a:r>
            <a:r>
              <a:rPr lang="en-US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----  </a:t>
            </a:r>
            <a:endParaRPr lang="en-US" sz="8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6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79404"/>
            <a:ext cx="11887202" cy="50325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r>
              <a:rPr lang="en-US" sz="5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 </a:t>
            </a:r>
            <a:endParaRPr lang="bn-IN" sz="5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5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7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 কৃষি শিক্ষা</a:t>
            </a:r>
          </a:p>
          <a:p>
            <a:r>
              <a:rPr lang="en-US" sz="7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 </a:t>
            </a:r>
            <a:r>
              <a:rPr lang="bn-BD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শ্রেণিঃ  </a:t>
            </a:r>
            <a:r>
              <a:rPr lang="en-US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10ম </a:t>
            </a:r>
            <a:endParaRPr lang="bn-BD" sz="6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  </a:t>
            </a:r>
            <a:r>
              <a:rPr lang="bn-BD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প্রথম</a:t>
            </a:r>
          </a:p>
          <a:p>
            <a:r>
              <a:rPr lang="en-US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  </a:t>
            </a:r>
            <a:r>
              <a:rPr lang="bn-BD" sz="6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পরিচ্ছেদঃ </a:t>
            </a:r>
            <a:r>
              <a:rPr lang="bn-BD" sz="6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তৃতীয়</a:t>
            </a:r>
            <a:r>
              <a:rPr lang="en-US" sz="6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1912336" cy="1428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91433" tIns="45716" rIns="91433" bIns="45716" numCol="1">
            <a:prstTxWarp prst="textTriangle">
              <a:avLst/>
            </a:prstTxWarp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 পরিচিতি 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205"/>
            <a:ext cx="5888948" cy="2566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-11061" y="-54559"/>
            <a:ext cx="11928146" cy="9391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নিচের ছবি গুলো লক্ষ্য করঃ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14" y="3488720"/>
            <a:ext cx="5963088" cy="2265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48806" y="5793284"/>
            <a:ext cx="11875508" cy="1107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lang="bn-IN" sz="6600" dirty="0">
                <a:latin typeface="NikoshBAN" pitchFamily="2" charset="0"/>
                <a:cs typeface="NikoshBAN" pitchFamily="2" charset="0"/>
              </a:rPr>
              <a:t>      ছবি গুলি দারা কী বু্ঝা যায়?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1" y="3534532"/>
            <a:ext cx="5877975" cy="226524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9700" r="6332" b="5643"/>
          <a:stretch/>
        </p:blipFill>
        <p:spPr>
          <a:xfrm>
            <a:off x="5924114" y="825891"/>
            <a:ext cx="5992970" cy="26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184"/>
            <a:ext cx="11869458" cy="25065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3" tIns="45716" rIns="91433" bIns="45716" rtlCol="0">
            <a:prstTxWarp prst="textTriangleInverted">
              <a:avLst/>
            </a:prstTxWarp>
            <a:spAutoFit/>
          </a:bodyPr>
          <a:lstStyle/>
          <a:p>
            <a:r>
              <a:rPr lang="bn-BD" sz="10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শিরোনাম</a:t>
            </a:r>
            <a:endParaRPr lang="en-US" sz="10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45201"/>
            <a:ext cx="11887200" cy="21698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bn-IN" sz="11500" b="1" dirty="0">
                <a:ln w="50800"/>
                <a:solidFill>
                  <a:schemeClr val="bg1">
                    <a:shade val="5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1500" b="1" dirty="0">
                <a:ln w="50800"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 ও ক্ষয়রোধ</a:t>
            </a:r>
            <a:endParaRPr lang="en-US" sz="11500" b="1" dirty="0">
              <a:ln w="50800"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471559"/>
            <a:ext cx="11918379" cy="49094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7104" tIns="53552" rIns="107104" bIns="53552" rtlCol="0">
            <a:spAutoFit/>
          </a:bodyPr>
          <a:lstStyle/>
          <a:p>
            <a:pPr marL="334702" indent="-334702">
              <a:buFont typeface="Wingdings" pitchFamily="2" charset="2"/>
              <a:buChar char="Ø"/>
            </a:pPr>
            <a:endParaRPr lang="en-US" sz="5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ভূমিক্ষয় </a:t>
            </a:r>
            <a:r>
              <a:rPr lang="bn-BD" sz="5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 তা বলতে পারবে।</a:t>
            </a:r>
          </a:p>
          <a:p>
            <a:r>
              <a:rPr lang="bn-IN" sz="5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</a:t>
            </a:r>
            <a:r>
              <a:rPr lang="bn-BD" sz="5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ভূমিক্ষয়ের প্রকারভেদ</a:t>
            </a:r>
            <a:r>
              <a:rPr lang="en-US" sz="52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20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5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20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5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52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ভূমিক্ষয়ের </a:t>
            </a:r>
            <a:r>
              <a:rPr lang="bn-BD" sz="5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কারণ </a:t>
            </a:r>
            <a:r>
              <a:rPr lang="bn-IN" sz="5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ক্ষয়রোধের উপায় সমূহ</a:t>
            </a:r>
            <a:r>
              <a:rPr lang="en-US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bn-BD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</a:p>
          <a:p>
            <a:r>
              <a:rPr lang="bn-IN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</a:t>
            </a:r>
            <a:r>
              <a:rPr lang="bn-BD" sz="5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5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r>
              <a:rPr lang="bn-BD" sz="5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200" dirty="0">
              <a:latin typeface="NikoshBAN" pitchFamily="2" charset="0"/>
              <a:cs typeface="NikoshBAN" pitchFamily="2" charset="0"/>
            </a:endParaRPr>
          </a:p>
          <a:p>
            <a:endParaRPr lang="bn-IN" sz="5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778" y="0"/>
            <a:ext cx="11918381" cy="1569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3" tIns="45716" rIns="91433" bIns="45716">
            <a:spAutoFit/>
          </a:bodyPr>
          <a:lstStyle/>
          <a:p>
            <a:pPr lvl="0" algn="ctr"/>
            <a:r>
              <a:rPr lang="bn-BD" sz="9600" b="1" dirty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9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" y="2357437"/>
            <a:ext cx="1324831" cy="500063"/>
          </a:xfrm>
          <a:prstGeom prst="stripedRightArrow">
            <a:avLst>
              <a:gd name="adj1" fmla="val 50000"/>
              <a:gd name="adj2" fmla="val 13167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>
            <a:off x="4483" y="3143250"/>
            <a:ext cx="1358607" cy="500063"/>
          </a:xfrm>
          <a:prstGeom prst="stripedRightArrow">
            <a:avLst>
              <a:gd name="adj1" fmla="val 50000"/>
              <a:gd name="adj2" fmla="val 13167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>
            <a:off x="-13446" y="3926291"/>
            <a:ext cx="1324830" cy="500063"/>
          </a:xfrm>
          <a:prstGeom prst="stripedRightArrow">
            <a:avLst>
              <a:gd name="adj1" fmla="val 50000"/>
              <a:gd name="adj2" fmla="val 131674"/>
            </a:avLst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4971" y="21081"/>
            <a:ext cx="11887200" cy="52629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lang="bn-IN" sz="5400" dirty="0">
                <a:latin typeface="NikoshBAN" pitchFamily="2" charset="0"/>
                <a:cs typeface="NikoshBAN" pitchFamily="2" charset="0"/>
              </a:rPr>
              <a:t>যে সকল  কারণে মাটির উপরিভাগ হতে মাটির কণা এক স্থান থেকে অন্য স্থানে চলে যায় তাকে </a:t>
            </a:r>
            <a:r>
              <a:rPr lang="bn-IN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</a:t>
            </a:r>
            <a:r>
              <a:rPr lang="bn-IN" sz="5400" dirty="0">
                <a:latin typeface="NikoshBAN" pitchFamily="2" charset="0"/>
                <a:cs typeface="NikoshBAN" pitchFamily="2" charset="0"/>
              </a:rPr>
              <a:t> বলে।</a:t>
            </a:r>
          </a:p>
          <a:p>
            <a:r>
              <a:rPr lang="bn-IN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ভূমিক্ষয়ের প্রকারভেদ</a:t>
            </a:r>
            <a:endParaRPr lang="bn-IN" sz="5400" b="1" i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ভূমিক্ষয় দুই প্রকারঃ-</a:t>
            </a:r>
          </a:p>
          <a:p>
            <a:endParaRPr lang="bn-IN" sz="5400" dirty="0">
              <a:latin typeface="NikoshBAN" pitchFamily="2" charset="0"/>
              <a:cs typeface="NikoshBAN" pitchFamily="2" charset="0"/>
            </a:endParaRPr>
          </a:p>
          <a:p>
            <a:endParaRPr lang="bn-IN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1" y="3670480"/>
            <a:ext cx="5924112" cy="3015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33" y="3670480"/>
            <a:ext cx="5874396" cy="30539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15166" y="3670480"/>
            <a:ext cx="3683463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১। প্রাকৃতিক </a:t>
            </a:r>
            <a:r>
              <a:rPr lang="bn-IN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8389" y="3670480"/>
            <a:ext cx="3483840" cy="769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২। মানুষ্য </a:t>
            </a:r>
            <a:r>
              <a:rPr lang="bn-IN" sz="4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ভূমিক্ষয়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" y="2667000"/>
            <a:ext cx="4932219" cy="110405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5240" y="0"/>
            <a:ext cx="11842229" cy="6709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bn-IN" sz="8000" b="1" dirty="0" smtClean="0">
                <a:solidFill>
                  <a:srgbClr val="FF0000"/>
                </a:solidFill>
                <a:latin typeface="NikoshLight" pitchFamily="2" charset="0"/>
                <a:cs typeface="NikoshLight" pitchFamily="2" charset="0"/>
              </a:rPr>
              <a:t>১। প্রাকূতিক ভূমিক্ষয় এর শ্রেণি বিভাগঃ-</a:t>
            </a:r>
          </a:p>
          <a:p>
            <a:r>
              <a:rPr lang="bn-IN" sz="2800" dirty="0" smtClean="0">
                <a:latin typeface="NikoshLight" pitchFamily="2" charset="0"/>
                <a:cs typeface="NikoshLight" pitchFamily="2" charset="0"/>
              </a:rPr>
              <a:t> </a:t>
            </a:r>
            <a:r>
              <a:rPr lang="bn-IN" sz="5400" dirty="0">
                <a:latin typeface="NikoshLight" pitchFamily="2" charset="0"/>
                <a:cs typeface="NikoshLight" pitchFamily="2" charset="0"/>
              </a:rPr>
              <a:t>প্রাকূতিক </a:t>
            </a:r>
            <a:r>
              <a:rPr lang="bn-IN" sz="5400" dirty="0" smtClean="0">
                <a:latin typeface="NikoshLight" pitchFamily="2" charset="0"/>
                <a:cs typeface="NikoshLight" pitchFamily="2" charset="0"/>
              </a:rPr>
              <a:t>ভূমিক্ষয়কে দুইটি শ্রেণিতে ভাগ করা হয়েছে  । যথাঃ-</a:t>
            </a:r>
          </a:p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বৃষ্টিপাত </a:t>
            </a:r>
            <a:r>
              <a:rPr lang="bn-IN" sz="5400" dirty="0">
                <a:latin typeface="NikoshBAN" pitchFamily="2" charset="0"/>
                <a:cs typeface="NikoshBAN" pitchFamily="2" charset="0"/>
              </a:rPr>
              <a:t>জনিত  ভূমিক্ষয়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ও</a:t>
            </a:r>
          </a:p>
          <a:p>
            <a:r>
              <a:rPr lang="en-US" sz="5400" dirty="0" smtClean="0">
                <a:latin typeface="NikoshLight" pitchFamily="2" charset="0"/>
                <a:cs typeface="NikoshLight" pitchFamily="2" charset="0"/>
              </a:rPr>
              <a:t>     </a:t>
            </a:r>
            <a:r>
              <a:rPr lang="bn-IN" sz="5400" dirty="0" smtClean="0">
                <a:latin typeface="NikoshLight" pitchFamily="2" charset="0"/>
                <a:cs typeface="NikoshLight" pitchFamily="2" charset="0"/>
              </a:rPr>
              <a:t>(খ)   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বায়ুপ্রবাহ </a:t>
            </a:r>
            <a:r>
              <a:rPr lang="bn-IN" sz="5400" dirty="0">
                <a:latin typeface="NikoshBAN" pitchFamily="2" charset="0"/>
                <a:cs typeface="NikoshBAN" pitchFamily="2" charset="0"/>
              </a:rPr>
              <a:t>জনিত ভূমিক্ষয় </a:t>
            </a:r>
            <a:endParaRPr lang="en-US" sz="5400" dirty="0"/>
          </a:p>
          <a:p>
            <a:r>
              <a:rPr lang="bn-IN" sz="5400" dirty="0" smtClean="0"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5400" dirty="0" smtClean="0">
                <a:latin typeface="NikoshLight" pitchFamily="2" charset="0"/>
                <a:cs typeface="NikoshLight" pitchFamily="2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0396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33400"/>
            <a:ext cx="1187432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NikoshLight" pitchFamily="2" charset="0"/>
                <a:cs typeface="NikoshLight" pitchFamily="2" charset="0"/>
              </a:rPr>
              <a:t>(ক) </a:t>
            </a:r>
            <a:r>
              <a:rPr lang="bn-IN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বৃষ্টিপাত জনিত  ভূমিক্ষয়কে ৪টি শ্রেণিতে ভাগ </a:t>
            </a:r>
            <a:r>
              <a:rPr lang="en-US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</a:t>
            </a:r>
          </a:p>
          <a:p>
            <a:r>
              <a:rPr lang="en-US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করা হয়েছে। যেমনঃ-</a:t>
            </a:r>
          </a:p>
          <a:p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¡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) আস্তরন ভূমিক্ষয় 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¡¡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) রিল ভূমিক্ষয় 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                        </a:t>
            </a:r>
          </a:p>
          <a:p>
            <a:endParaRPr lang="en-US" sz="4800" dirty="0"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¡¡¡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) নালা ভূমিক্ষয়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       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¡v</a:t>
            </a:r>
            <a:r>
              <a:rPr lang="bn-IN" sz="4800" dirty="0">
                <a:latin typeface="NikoshBAN" pitchFamily="2" charset="0"/>
                <a:cs typeface="NikoshBAN" pitchFamily="2" charset="0"/>
              </a:rPr>
              <a:t>) নদী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ভাঙ্গন</a:t>
            </a:r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endParaRPr lang="en-US" sz="4800" dirty="0"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6000" dirty="0">
              <a:latin typeface="NikoshLight" pitchFamily="2" charset="0"/>
              <a:cs typeface="Nikosh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829</Words>
  <Application>Microsoft Office PowerPoint</Application>
  <PresentationFormat>Custom</PresentationFormat>
  <Paragraphs>137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I computer</cp:lastModifiedBy>
  <cp:revision>575</cp:revision>
  <dcterms:created xsi:type="dcterms:W3CDTF">2016-01-11T01:15:24Z</dcterms:created>
  <dcterms:modified xsi:type="dcterms:W3CDTF">2017-10-01T16:36:41Z</dcterms:modified>
</cp:coreProperties>
</file>